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20566063" cy="294592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" roundtripDataSignature="AMtx7mhM9DM+L/EEh6+bla5fg36qZdwnI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e Githuku" initials="JG" lastIdx="11" clrIdx="0">
    <p:extLst>
      <p:ext uri="{19B8F6BF-5375-455C-9EA6-DF929625EA0E}">
        <p15:presenceInfo xmlns:p15="http://schemas.microsoft.com/office/powerpoint/2012/main" userId="2d543c4d2774241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1C7303-1205-445C-A721-94CFD910D15C}">
  <a:tblStyle styleId="{651C7303-1205-445C-A721-94CFD910D15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F1E8"/>
          </a:solidFill>
        </a:fill>
      </a:tcStyle>
    </a:wholeTbl>
    <a:band1H>
      <a:tcTxStyle/>
      <a:tcStyle>
        <a:tcBdr/>
        <a:fill>
          <a:solidFill>
            <a:srgbClr val="D4E2C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E2C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150" autoAdjust="0"/>
  </p:normalViewPr>
  <p:slideViewPr>
    <p:cSldViewPr snapToGrid="0">
      <p:cViewPr>
        <p:scale>
          <a:sx n="30" d="100"/>
          <a:sy n="30" d="100"/>
        </p:scale>
        <p:origin x="612" y="-21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1647063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/>
            </a:lvl1pPr>
            <a:lvl2pPr lvl="1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/>
            </a:lvl2pPr>
            <a:lvl3pPr lvl="2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/>
            </a:lvl3pPr>
            <a:lvl4pPr lvl="3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4pPr>
            <a:lvl5pPr lvl="4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5pPr>
            <a:lvl6pPr lvl="5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6pPr>
            <a:lvl7pPr lvl="6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7pPr>
            <a:lvl8pPr lvl="7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8pPr>
            <a:lvl9pPr lvl="8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01383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0595"/>
              <a:buChar char="•"/>
              <a:defRPr sz="10595"/>
            </a:lvl1pPr>
            <a:lvl2pPr marL="914400" lvl="1" indent="-817308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9271"/>
              <a:buChar char="•"/>
              <a:defRPr sz="9271"/>
            </a:lvl2pPr>
            <a:lvl3pPr marL="1371600" lvl="2" indent="-733171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Char char="•"/>
              <a:defRPr sz="7946"/>
            </a:lvl3pPr>
            <a:lvl4pPr marL="1828800" lvl="3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4pPr>
            <a:lvl5pPr marL="2286000" lvl="4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5pPr>
            <a:lvl6pPr marL="2743200" lvl="5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6pPr>
            <a:lvl7pPr marL="3200400" lvl="6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7pPr>
            <a:lvl8pPr marL="3657600" lvl="7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8pPr>
            <a:lvl9pPr marL="4114800" lvl="8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1558310" y="11917631"/>
            <a:ext cx="27158594" cy="2611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6792642" y="17151963"/>
            <a:ext cx="36274211" cy="65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6452763" y="10813091"/>
            <a:ext cx="36274211" cy="1920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68"/>
              <a:buFont typeface="Calibri"/>
              <a:buNone/>
              <a:defRPr sz="1456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817308" algn="l" rtl="0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9271"/>
              <a:buFont typeface="Arial"/>
              <a:buChar char="•"/>
              <a:defRPr sz="9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33171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Font typeface="Arial"/>
              <a:buChar char="•"/>
              <a:defRPr sz="79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649097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Font typeface="Arial"/>
              <a:buChar char="•"/>
              <a:defRPr sz="66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8" r:id="rId4"/>
    <p:sldLayoutId id="2147483659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21287" y="39413510"/>
            <a:ext cx="30232640" cy="748320"/>
          </a:xfrm>
          <a:prstGeom prst="rect">
            <a:avLst/>
          </a:prstGeom>
          <a:solidFill>
            <a:srgbClr val="36449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1287" y="2398334"/>
            <a:ext cx="30232640" cy="3707414"/>
          </a:xfrm>
          <a:prstGeom prst="rect">
            <a:avLst/>
          </a:prstGeom>
          <a:solidFill>
            <a:srgbClr val="3644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031F7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824212" y="2848408"/>
            <a:ext cx="26695161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8000" b="1" dirty="0">
                <a:solidFill>
                  <a:schemeClr val="bg1"/>
                </a:solidFill>
              </a:rPr>
              <a:t>An Evaluation of the </a:t>
            </a:r>
            <a:r>
              <a:rPr lang="en-US" sz="8000" b="1" dirty="0" err="1">
                <a:solidFill>
                  <a:schemeClr val="bg1"/>
                </a:solidFill>
              </a:rPr>
              <a:t>Mpox</a:t>
            </a:r>
            <a:r>
              <a:rPr lang="en-US" sz="8000" b="1" dirty="0">
                <a:solidFill>
                  <a:schemeClr val="bg1"/>
                </a:solidFill>
              </a:rPr>
              <a:t> Surveillance System in Nairobi City County, Kenya (2024–2026)</a:t>
            </a:r>
            <a:endParaRPr sz="8000" b="1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1287" y="-19069"/>
            <a:ext cx="261150" cy="68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275" tIns="64625" rIns="129275" bIns="646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798368" y="11071691"/>
            <a:ext cx="10336679" cy="148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52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52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870527" y="39436808"/>
            <a:ext cx="1799475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lt1"/>
                </a:solidFill>
              </a:rPr>
              <a:t>waeni1991@gmail.com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653322" y="6316450"/>
            <a:ext cx="28396463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Emmaculate</a:t>
            </a:r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 Kyalo¹</a:t>
            </a:r>
            <a:r>
              <a:rPr lang="en-US" sz="48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,3</a:t>
            </a:r>
            <a:r>
              <a:rPr lang="en-GB" sz="4800" i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,</a:t>
            </a:r>
            <a:r>
              <a:rPr lang="en-US" sz="4800" i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 </a:t>
            </a:r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M. Owiny²</a:t>
            </a:r>
            <a:r>
              <a:rPr lang="en-US" sz="48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,3</a:t>
            </a:r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B. Waweru</a:t>
            </a:r>
            <a:r>
              <a:rPr lang="en-US" sz="48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S. Mahero</a:t>
            </a:r>
            <a:r>
              <a:rPr lang="en-US" sz="48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GB" sz="4800" b="1" i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,</a:t>
            </a:r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J. Githuku²</a:t>
            </a:r>
            <a:r>
              <a:rPr lang="en-US" sz="48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,3</a:t>
            </a:r>
            <a:endParaRPr sz="4800" baseline="30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/>
            <a:r>
              <a:rPr lang="en-GB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/>
              <a:t>¹ Department of Preventive and Promotive Services, Nairobi City County,² Africa Field Epidemiology Network</a:t>
            </a:r>
          </a:p>
          <a:p>
            <a:pPr lvl="0" algn="ctr"/>
            <a:r>
              <a:rPr lang="en-US" sz="3200" baseline="30000" dirty="0"/>
              <a:t>3</a:t>
            </a:r>
            <a:r>
              <a:rPr lang="en-US" sz="3200" dirty="0"/>
              <a:t>Kenya Field Epidemiology and Laboratory Training Program</a:t>
            </a:r>
            <a:endParaRPr sz="3200" dirty="0"/>
          </a:p>
        </p:txBody>
      </p:sp>
      <p:sp>
        <p:nvSpPr>
          <p:cNvPr id="96" name="Google Shape;96;p1"/>
          <p:cNvSpPr/>
          <p:nvPr/>
        </p:nvSpPr>
        <p:spPr>
          <a:xfrm>
            <a:off x="379872" y="8275262"/>
            <a:ext cx="29421163" cy="3262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BACKGROUND</a:t>
            </a:r>
            <a:endParaRPr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600" dirty="0" err="1"/>
              <a:t>Mpox</a:t>
            </a:r>
            <a:r>
              <a:rPr lang="en-US" sz="3600" dirty="0"/>
              <a:t> is a viral zoonotic disease transmitted via animal contact and human-to-human routes.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600" dirty="0"/>
              <a:t>In Kenya, </a:t>
            </a:r>
            <a:r>
              <a:rPr lang="en-US" sz="3600" dirty="0" err="1"/>
              <a:t>Mpox</a:t>
            </a:r>
            <a:r>
              <a:rPr lang="en-US" sz="3600" dirty="0"/>
              <a:t> emerged in 2024; by January 2026, Nairobi City County reported 152 confirmed cases;1.2% case fatality rate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600" dirty="0"/>
              <a:t>Prior to this study, Nairobi’s </a:t>
            </a:r>
            <a:r>
              <a:rPr lang="en-US" sz="3600" dirty="0" err="1"/>
              <a:t>Mpox</a:t>
            </a:r>
            <a:r>
              <a:rPr lang="en-US" sz="3600" dirty="0"/>
              <a:t> surveillance system had not been comprehensively evaluated.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Mpox</a:t>
            </a:r>
            <a:r>
              <a:rPr lang="en-US" sz="3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data is captured in Integrated Disease Surveillance and Response(IDSR) &amp; All Disease Outbreak Module(</a:t>
            </a:r>
            <a:r>
              <a:rPr lang="en-US" sz="3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ADaM</a:t>
            </a:r>
            <a:r>
              <a:rPr lang="en-US" sz="3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lang="en-GB" sz="3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p1"/>
          <p:cNvSpPr/>
          <p:nvPr/>
        </p:nvSpPr>
        <p:spPr>
          <a:xfrm>
            <a:off x="392860" y="11430396"/>
            <a:ext cx="29467773" cy="2369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OBJECTIVES: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To describe epidemiological characteristics of </a:t>
            </a:r>
            <a:r>
              <a:rPr lang="en-US" sz="3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Mpox</a:t>
            </a:r>
            <a:r>
              <a:rPr lang="en-US" sz="3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cases in Nairobi, 2024-2026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600" dirty="0"/>
              <a:t>To establish the effectiveness of </a:t>
            </a:r>
            <a:r>
              <a:rPr lang="en-US" sz="3600" dirty="0" err="1"/>
              <a:t>Mpox</a:t>
            </a:r>
            <a:r>
              <a:rPr lang="en-US" sz="3600" dirty="0"/>
              <a:t> surveillance system in detecting, reporting and responding to </a:t>
            </a:r>
            <a:r>
              <a:rPr lang="en-US" sz="3600" dirty="0" err="1"/>
              <a:t>Mpox</a:t>
            </a:r>
            <a:r>
              <a:rPr lang="en-US" sz="3600" dirty="0"/>
              <a:t> cases in Nairobi, Kenya</a:t>
            </a:r>
            <a:r>
              <a:rPr lang="en-US" sz="3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endParaRPr lang="en-US" sz="3600" dirty="0"/>
          </a:p>
          <a:p>
            <a:pPr algn="just"/>
            <a:r>
              <a:rPr lang="en-GB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282437" y="16330545"/>
            <a:ext cx="1246509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STUDY AREA:</a:t>
            </a:r>
            <a:r>
              <a:rPr lang="en-GB" sz="4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Nairobi City County, Kenya</a:t>
            </a:r>
            <a:endParaRPr dirty="0"/>
          </a:p>
        </p:txBody>
      </p:sp>
      <p:sp>
        <p:nvSpPr>
          <p:cNvPr id="99" name="Google Shape;99;p1"/>
          <p:cNvSpPr/>
          <p:nvPr/>
        </p:nvSpPr>
        <p:spPr>
          <a:xfrm>
            <a:off x="15713762" y="16245827"/>
            <a:ext cx="13989838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A58E7"/>
                </a:solidFill>
                <a:latin typeface="Arial"/>
                <a:ea typeface="Arial"/>
                <a:cs typeface="Arial"/>
                <a:sym typeface="Arial"/>
              </a:rPr>
              <a:t>            </a:t>
            </a: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STUDY DESIGN AND SAMPLING</a:t>
            </a:r>
            <a:endParaRPr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600" dirty="0"/>
              <a:t>It was a descriptive cross- sectional evaluation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600" dirty="0"/>
              <a:t>Data sources: County </a:t>
            </a:r>
            <a:r>
              <a:rPr lang="en-US" sz="3600" dirty="0" err="1"/>
              <a:t>Mpox</a:t>
            </a:r>
            <a:r>
              <a:rPr lang="en-US" sz="3600" dirty="0"/>
              <a:t> line list &amp; </a:t>
            </a:r>
            <a:r>
              <a:rPr lang="en-US" sz="3600" dirty="0" err="1"/>
              <a:t>ADaM</a:t>
            </a:r>
            <a:endParaRPr lang="en-US" sz="3600" dirty="0"/>
          </a:p>
          <a:p>
            <a:pPr lvl="0"/>
            <a:endParaRPr lang="en-US" sz="28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1"/>
          <p:cNvSpPr/>
          <p:nvPr/>
        </p:nvSpPr>
        <p:spPr>
          <a:xfrm>
            <a:off x="227307" y="24162992"/>
            <a:ext cx="14226074" cy="13357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tx1"/>
                </a:solidFill>
              </a:rPr>
              <a:t>Of 152 confirmed </a:t>
            </a:r>
            <a:r>
              <a:rPr lang="en-GB" sz="3600" dirty="0" err="1">
                <a:solidFill>
                  <a:schemeClr val="tx1"/>
                </a:solidFill>
              </a:rPr>
              <a:t>Mpox</a:t>
            </a:r>
            <a:r>
              <a:rPr lang="en-GB" sz="3600" dirty="0">
                <a:solidFill>
                  <a:schemeClr val="tx1"/>
                </a:solidFill>
              </a:rPr>
              <a:t> cases; 90(59.2%) were male.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tx1"/>
                </a:solidFill>
              </a:rPr>
              <a:t>Peak: Q3 2025</a:t>
            </a:r>
          </a:p>
          <a:p>
            <a:pPr lvl="0" algn="just"/>
            <a:endParaRPr lang="en-GB" sz="2800" dirty="0">
              <a:solidFill>
                <a:schemeClr val="tx1"/>
              </a:solidFill>
            </a:endParaRPr>
          </a:p>
          <a:p>
            <a:pPr lvl="0" algn="just"/>
            <a:r>
              <a:rPr lang="en-GB" sz="2800" dirty="0">
                <a:solidFill>
                  <a:schemeClr val="tx1"/>
                </a:solidFill>
              </a:rPr>
              <a:t> </a:t>
            </a:r>
          </a:p>
          <a:p>
            <a:pPr lvl="0" algn="just"/>
            <a:r>
              <a:rPr lang="en-GB" sz="4800" b="1" dirty="0">
                <a:solidFill>
                  <a:srgbClr val="36449C"/>
                </a:solidFill>
              </a:rPr>
              <a:t> 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4800" b="1" dirty="0">
              <a:solidFill>
                <a:srgbClr val="36449C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4800" b="1" dirty="0">
              <a:solidFill>
                <a:srgbClr val="36449C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4800" b="1" dirty="0">
              <a:solidFill>
                <a:srgbClr val="36449C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4800" b="1" dirty="0">
              <a:solidFill>
                <a:srgbClr val="36449C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4800" b="1" dirty="0">
              <a:solidFill>
                <a:srgbClr val="36449C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4800" b="1" dirty="0">
              <a:solidFill>
                <a:srgbClr val="36449C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4800" b="1" dirty="0">
              <a:solidFill>
                <a:srgbClr val="36449C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4800" b="1" dirty="0">
              <a:solidFill>
                <a:srgbClr val="36449C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4800" b="1" dirty="0">
              <a:solidFill>
                <a:srgbClr val="36449C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4800" b="1" dirty="0">
              <a:solidFill>
                <a:srgbClr val="36449C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4800" b="1" dirty="0">
              <a:solidFill>
                <a:srgbClr val="36449C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4800" b="1" dirty="0">
              <a:solidFill>
                <a:srgbClr val="36449C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4800" b="1" dirty="0">
              <a:solidFill>
                <a:srgbClr val="36449C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2" name="Google Shape;102;p1"/>
          <p:cNvSpPr/>
          <p:nvPr/>
        </p:nvSpPr>
        <p:spPr>
          <a:xfrm>
            <a:off x="282437" y="13200789"/>
            <a:ext cx="29421163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METHODOLOGY:</a:t>
            </a:r>
            <a:r>
              <a:rPr lang="en-GB" sz="4800" b="1" dirty="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600" dirty="0"/>
              <a:t>Abstraction of </a:t>
            </a:r>
            <a:r>
              <a:rPr lang="en-US" sz="3600" dirty="0" err="1"/>
              <a:t>Mpox</a:t>
            </a:r>
            <a:r>
              <a:rPr lang="en-US" sz="3600" dirty="0"/>
              <a:t> case data( 2024-2026) from IDSR: County line list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600" dirty="0"/>
              <a:t>Conducted Key Informant interview(KII) among health stakeholders( county, subcounty, facility)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600" dirty="0"/>
              <a:t>Comparison of </a:t>
            </a:r>
            <a:r>
              <a:rPr lang="en-US" sz="3600" dirty="0" err="1"/>
              <a:t>Mpox</a:t>
            </a:r>
            <a:r>
              <a:rPr lang="en-US" sz="3600" dirty="0"/>
              <a:t> cases on IDSR and </a:t>
            </a:r>
            <a:r>
              <a:rPr lang="en-US" sz="3600" dirty="0" err="1"/>
              <a:t>ADaM</a:t>
            </a:r>
            <a:r>
              <a:rPr lang="en-US" sz="3600" dirty="0"/>
              <a:t>.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/>
              <a:t>Attributes assessed: Simplicity, timeliness, data quality, representativeness, stability, usefulness</a:t>
            </a:r>
          </a:p>
        </p:txBody>
      </p:sp>
      <p:sp>
        <p:nvSpPr>
          <p:cNvPr id="105" name="Google Shape;105;p1"/>
          <p:cNvSpPr/>
          <p:nvPr/>
        </p:nvSpPr>
        <p:spPr>
          <a:xfrm>
            <a:off x="146418" y="22301952"/>
            <a:ext cx="30018411" cy="2708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STATISTICAL ANALYSIS:</a:t>
            </a:r>
            <a:endParaRPr lang="en-GB" sz="4800" b="1" dirty="0">
              <a:solidFill>
                <a:srgbClr val="1F3864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Continuous variables:- Means/ Medians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Categorical data:- Frequencies and proportions</a:t>
            </a:r>
          </a:p>
          <a:p>
            <a:endParaRPr lang="en-US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15798162" y="27422807"/>
            <a:ext cx="12018478" cy="3262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DISCUSSION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4800" b="1" dirty="0">
              <a:solidFill>
                <a:srgbClr val="36449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4800" b="1" dirty="0">
              <a:solidFill>
                <a:srgbClr val="36449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1"/>
          <p:cNvSpPr/>
          <p:nvPr/>
        </p:nvSpPr>
        <p:spPr>
          <a:xfrm>
            <a:off x="15248735" y="29066927"/>
            <a:ext cx="15287379" cy="5078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3600" dirty="0"/>
              <a:t>The system was able to detect the outbreak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3600" dirty="0"/>
              <a:t>Incomplete data: contact/travel history undermines case investigation &amp; contact tracing.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3600" dirty="0"/>
              <a:t>Discordance between county line list and </a:t>
            </a:r>
            <a:r>
              <a:rPr lang="en-US" sz="3600" dirty="0" err="1"/>
              <a:t>ADaM</a:t>
            </a:r>
            <a:r>
              <a:rPr lang="en-US" sz="3600" dirty="0"/>
              <a:t> data; limits real-time coordinated response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3600" dirty="0"/>
              <a:t>Delayed laboratory turnaround of</a:t>
            </a:r>
            <a:r>
              <a:rPr lang="en-US" sz="3600" b="1" dirty="0"/>
              <a:t> </a:t>
            </a:r>
            <a:r>
              <a:rPr lang="en-US" sz="3600" dirty="0"/>
              <a:t>&gt;24 hours delays case confirmation and response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3600" dirty="0"/>
              <a:t>Lack of a dedicated surveillance budget and logistical challenges threaten system stability and sustainability</a:t>
            </a:r>
          </a:p>
        </p:txBody>
      </p:sp>
      <p:sp>
        <p:nvSpPr>
          <p:cNvPr id="109" name="Google Shape;109;p1"/>
          <p:cNvSpPr/>
          <p:nvPr/>
        </p:nvSpPr>
        <p:spPr>
          <a:xfrm>
            <a:off x="15798162" y="34113002"/>
            <a:ext cx="1246509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 CONCLUSION</a:t>
            </a:r>
            <a:endParaRPr dirty="0"/>
          </a:p>
        </p:txBody>
      </p:sp>
      <p:sp>
        <p:nvSpPr>
          <p:cNvPr id="110" name="Google Shape;110;p1"/>
          <p:cNvSpPr/>
          <p:nvPr/>
        </p:nvSpPr>
        <p:spPr>
          <a:xfrm>
            <a:off x="15176884" y="34841208"/>
            <a:ext cx="14197164" cy="396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lvl="0" indent="-685800">
              <a:buClr>
                <a:srgbClr val="3E61FE"/>
              </a:buClr>
              <a:buSzPts val="3600"/>
              <a:buFont typeface="Noto Sans Symbols"/>
              <a:buChar char="❖"/>
            </a:pPr>
            <a:r>
              <a:rPr lang="en-US" sz="3600" dirty="0" err="1"/>
              <a:t>Mpox</a:t>
            </a:r>
            <a:r>
              <a:rPr lang="en-US" sz="3600" dirty="0"/>
              <a:t> surveillance in Nairobi is functional but compromised by incomplete data, delayed investigations, and inadequate resources. </a:t>
            </a:r>
          </a:p>
          <a:p>
            <a:pPr marL="685800" lvl="0" indent="-685800">
              <a:buClr>
                <a:srgbClr val="3E61FE"/>
              </a:buClr>
              <a:buSzPts val="3600"/>
              <a:buFont typeface="Noto Sans Symbols"/>
              <a:buChar char="❖"/>
            </a:pPr>
            <a:r>
              <a:rPr lang="en-US" sz="3600" dirty="0"/>
              <a:t>Under-reporting into </a:t>
            </a:r>
            <a:r>
              <a:rPr lang="en-US" sz="3600" dirty="0" err="1"/>
              <a:t>ADaM</a:t>
            </a:r>
            <a:r>
              <a:rPr lang="en-US" sz="3600" dirty="0"/>
              <a:t> reflects poor data integration </a:t>
            </a:r>
          </a:p>
          <a:p>
            <a:pPr marL="685800" lvl="0" indent="-685800">
              <a:buClr>
                <a:srgbClr val="3E61FE"/>
              </a:buClr>
              <a:buSzPts val="3600"/>
              <a:buFont typeface="Noto Sans Symbols"/>
              <a:buChar char="❖"/>
            </a:pPr>
            <a:r>
              <a:rPr lang="en-US" sz="3600" dirty="0"/>
              <a:t>We recommend interoperable system integration, routine data validation and completeness audits, reduced laboratory turnaround times and dedicated budgets.</a:t>
            </a:r>
            <a:endParaRPr sz="3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 txBox="1"/>
          <p:nvPr/>
        </p:nvSpPr>
        <p:spPr>
          <a:xfrm>
            <a:off x="13000655" y="671882"/>
            <a:ext cx="449616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"/>
          <p:cNvSpPr txBox="1"/>
          <p:nvPr/>
        </p:nvSpPr>
        <p:spPr>
          <a:xfrm>
            <a:off x="416166" y="19143000"/>
            <a:ext cx="5206097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"/>
          <p:cNvSpPr/>
          <p:nvPr/>
        </p:nvSpPr>
        <p:spPr>
          <a:xfrm>
            <a:off x="653322" y="382941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 extrusionOk="0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2570"/>
            </a:stretch>
          </a:blipFill>
          <a:ln>
            <a:noFill/>
          </a:ln>
        </p:spPr>
      </p:sp>
      <p:grpSp>
        <p:nvGrpSpPr>
          <p:cNvPr id="115" name="Google Shape;115;p1"/>
          <p:cNvGrpSpPr/>
          <p:nvPr/>
        </p:nvGrpSpPr>
        <p:grpSpPr>
          <a:xfrm>
            <a:off x="10228618" y="42112091"/>
            <a:ext cx="9829149" cy="691341"/>
            <a:chOff x="0" y="-38100"/>
            <a:chExt cx="784800" cy="55200"/>
          </a:xfrm>
        </p:grpSpPr>
        <p:sp>
          <p:nvSpPr>
            <p:cNvPr id="116" name="Google Shape;116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</p:sp>
        <p:sp>
          <p:nvSpPr>
            <p:cNvPr id="117" name="Google Shape;117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1"/>
          <p:cNvGrpSpPr/>
          <p:nvPr/>
        </p:nvGrpSpPr>
        <p:grpSpPr>
          <a:xfrm>
            <a:off x="100" y="42112091"/>
            <a:ext cx="9829149" cy="691341"/>
            <a:chOff x="0" y="-38100"/>
            <a:chExt cx="784800" cy="55200"/>
          </a:xfrm>
        </p:grpSpPr>
        <p:sp>
          <p:nvSpPr>
            <p:cNvPr id="119" name="Google Shape;119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</p:sp>
        <p:sp>
          <p:nvSpPr>
            <p:cNvPr id="120" name="Google Shape;120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" name="Google Shape;121;p1"/>
          <p:cNvGrpSpPr/>
          <p:nvPr/>
        </p:nvGrpSpPr>
        <p:grpSpPr>
          <a:xfrm>
            <a:off x="20445836" y="42112091"/>
            <a:ext cx="9829149" cy="691341"/>
            <a:chOff x="0" y="-38100"/>
            <a:chExt cx="784800" cy="55200"/>
          </a:xfrm>
        </p:grpSpPr>
        <p:sp>
          <p:nvSpPr>
            <p:cNvPr id="122" name="Google Shape;122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</p:sp>
        <p:sp>
          <p:nvSpPr>
            <p:cNvPr id="123" name="Google Shape;123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" name="Google Shape;124;p1"/>
          <p:cNvSpPr txBox="1"/>
          <p:nvPr/>
        </p:nvSpPr>
        <p:spPr>
          <a:xfrm rot="10800000" flipV="1">
            <a:off x="11777654" y="17663262"/>
            <a:ext cx="8668717" cy="7466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endParaRPr lang="en-US" i="1" dirty="0"/>
          </a:p>
        </p:txBody>
      </p:sp>
      <p:pic>
        <p:nvPicPr>
          <p:cNvPr id="129" name="Google Shape;12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93600" y="605923"/>
            <a:ext cx="3791369" cy="132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9CD829-2F62-4A75-93D1-524CE3118B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8164" y="17364230"/>
            <a:ext cx="7266642" cy="4846591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00F47877-B4B4-4019-AA40-2BE3BDD949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16476" y="40948530"/>
            <a:ext cx="2417956" cy="1364215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9408E22-AFDC-4383-8138-7534F9ECE6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03764" y="665471"/>
            <a:ext cx="2068999" cy="11673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EC9914-4AFF-4C73-8252-C3C8810AFC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334" y="40441397"/>
            <a:ext cx="2609294" cy="2131925"/>
          </a:xfrm>
          <a:prstGeom prst="rect">
            <a:avLst/>
          </a:prstGeom>
        </p:spPr>
      </p:pic>
      <p:pic>
        <p:nvPicPr>
          <p:cNvPr id="1026" name="Picture 2" descr="Nairobi City County Government (@NairobiCityCountyGov ...">
            <a:extLst>
              <a:ext uri="{FF2B5EF4-FFF2-40B4-BE49-F238E27FC236}">
                <a16:creationId xmlns:a16="http://schemas.microsoft.com/office/drawing/2014/main" id="{C74DE86C-7061-4429-B0AF-FFBA9577E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8096" y="474401"/>
            <a:ext cx="1636452" cy="163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Nairobi City County Government (@NairobiCityCountyGov ...">
            <a:extLst>
              <a:ext uri="{FF2B5EF4-FFF2-40B4-BE49-F238E27FC236}">
                <a16:creationId xmlns:a16="http://schemas.microsoft.com/office/drawing/2014/main" id="{ABED59BB-AB9B-4220-A277-FEAC43D65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5077" y="40523573"/>
            <a:ext cx="1878523" cy="1878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801937E-CAC5-4874-9150-2C651FBD4D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91722" y="18197998"/>
            <a:ext cx="9244434" cy="8096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36C0CC-F67C-4DB8-8756-C1D72CE0AE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329093" y="19048047"/>
            <a:ext cx="8934167" cy="74652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8CD1B7-E3C1-4EBA-B89C-DF3BD2E863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8719" y="27129746"/>
            <a:ext cx="14028991" cy="120614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532B03-A8A5-4854-84C3-492F023E7E1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9872" y="26215941"/>
            <a:ext cx="13993455" cy="9490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1458</TotalTime>
  <Words>410</Words>
  <Application>Microsoft Office PowerPoint</Application>
  <PresentationFormat>Custom</PresentationFormat>
  <Paragraphs>64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Noto Sans Symbols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Cooper, Nik</dc:creator>
  <cp:lastModifiedBy>USER</cp:lastModifiedBy>
  <cp:revision>124</cp:revision>
  <dcterms:created xsi:type="dcterms:W3CDTF">2018-08-09T14:20:14Z</dcterms:created>
  <dcterms:modified xsi:type="dcterms:W3CDTF">2026-04-30T21:31:46Z</dcterms:modified>
</cp:coreProperties>
</file>